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6" r:id="rId4"/>
    <p:sldId id="267" r:id="rId5"/>
    <p:sldId id="272" r:id="rId6"/>
    <p:sldId id="268" r:id="rId7"/>
    <p:sldId id="269" r:id="rId8"/>
    <p:sldId id="271" r:id="rId9"/>
    <p:sldId id="270" r:id="rId10"/>
    <p:sldId id="273" r:id="rId11"/>
    <p:sldId id="27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  <p:ext uri="{1BD7E111-0CB8-44D6-8891-C1BB2F81B7CC}">
      <p1710:readonlyRecommended xmlns:p1710="http://schemas.microsoft.com/office/powerpoint/2017/10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654" autoAdjust="0"/>
    <p:restoredTop sz="94660"/>
  </p:normalViewPr>
  <p:slideViewPr>
    <p:cSldViewPr snapToGrid="0">
      <p:cViewPr varScale="1">
        <p:scale>
          <a:sx n="87" d="100"/>
          <a:sy n="87" d="100"/>
        </p:scale>
        <p:origin x="-130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28B6906-6A48-4F32-B471-67CB5B3B5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85EC30E7-6AC9-4F9F-87AF-3BABA0F48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F5BF0A9-AC61-4D96-8CBF-B3DD64540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04EB8B4-5082-4E32-8EE2-B3247052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27B8CCE-6396-43D9-AAAD-2C0242B30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951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997A907-ECEB-4616-924B-77B23DD0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D9D5898D-D32E-4A77-8B7E-7A57D53F23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0DB0FF0-1F1D-4600-83F0-A40716002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D56B3C6-8A3C-4E58-9A5D-2D4E4CA54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BA6F50D-536E-4DE9-AC03-5AA940FC7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702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7E269DAD-E60E-4BBB-91CA-45A63EF616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E609E7E-6E7F-462F-A9D4-DDCFA009D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6962012-B7BA-45B0-842A-9F26B4926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1070566-AF23-4E1C-A9D0-9D6953FB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21BFCDD-4B5D-4DC4-9685-CB212D2DB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276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64F749B-73BE-413A-83C9-F1DE4F824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8BDF6CE-3FFA-4ACB-98A8-90535A1F8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C1654B2-2678-48FE-84D4-822B4C74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A73A579-2470-488F-B0AA-ED01B7CA0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16DB656-DAE5-440C-B7C2-33C4EEB48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680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7DD7062-A7F1-4BB8-AA11-3A072A130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A56D227-7E7F-45F4-8010-C1A6BB37C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FEE4621-3C85-4E5C-B48A-1BC31656C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FB2D35D-CCFB-484B-84CE-0A71B26DA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2018DC1-8BB5-48FE-A15D-77BA33852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1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9FA9FE7-73B5-48EE-94B9-6FB3A340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9C51164-FE90-4B9B-A247-500772DAF4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073465A8-01B7-4E00-A485-0D3BD821E1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DE9FAFB0-49D7-4A45-B5E8-340524DCF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8C41CEB-432D-4F0A-B6C9-F1C1D4D1D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3625F41-CED0-4D55-A427-F092C1F2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954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A27AEC0-FBED-4944-9F7A-CFD33A31D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E6CCC885-AFA6-47B7-A415-7503E52D7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B801C31-76CC-4441-8FE2-0379F047E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556E537A-726B-4614-A3B6-2CAF5521AE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548A4813-8673-44DD-A83B-5504D2C2B9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BA3A792C-C0AF-4625-AA81-327A9E2B3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2D6B52D1-2C92-4D86-9DAC-46CA61F0C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7B879347-4C02-434E-ABA3-F2A7AC364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514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A71769F-9BBD-4578-969C-8EBD9DE8A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5DFC159B-EBD4-4EC9-B17E-9F73662FA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826605A3-0980-4E0F-8CF5-9157959E7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4D726290-03D9-4965-A2C7-B2D903E93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387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72A13EB6-7A4B-4492-90A8-FCD2F5BF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01125FC8-F234-4256-9509-E27BD93B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DD662FA9-E936-48DF-AA79-E6587DF91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11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6306C54-6515-4079-A303-AD6DA86DE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09D7179-653B-4250-9D8A-AFD980D20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B8DF23BA-6CED-43AF-B16E-CCC641E15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1EC8ED5-E6C5-4E55-8E97-3EF485A8F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EE603D96-7D2F-4D76-9871-00BAFA16D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A66F926-A148-4C67-8B19-CB018F490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2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ED460A6-48CF-48FB-9F5D-6964EC579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B1E32503-D4C1-4A9E-B8FE-5E2A75A264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99EB8A54-A384-42E3-840E-778D38FC3B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9061D48-A867-4399-BD31-19183BFC1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820381F-5AE8-45CC-A42F-1EA8EDE46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710F4F1A-9387-4F05-B9AE-2C399B276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560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49470D18-44CF-45D4-A099-58FEFD325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594C1D0-D8B6-44F5-9EF7-FDC3DA504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DA1EBD6-0DBB-4E00-9EF6-3B5A1C0B09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1402F-D85A-4D00-AB03-92B856C6054E}" type="datetimeFigureOut">
              <a:rPr lang="ko-KR" altLang="en-US" smtClean="0"/>
              <a:t>2019-04-29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FB02A8D-825C-44A2-9AD9-4D0B8853CA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5EFC79C-D5B0-48DF-AA99-8A586641CC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A80B6-4EE4-47DE-B0AD-58FFFBD0E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26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BBF6060-539A-44AB-879A-29D07A30FE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9483" y="1122363"/>
            <a:ext cx="9144000" cy="2387600"/>
          </a:xfrm>
        </p:spPr>
        <p:txBody>
          <a:bodyPr/>
          <a:lstStyle/>
          <a:p>
            <a:pPr algn="r"/>
            <a:r>
              <a:rPr lang="en-US" altLang="ko-KR" sz="4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Intermediate Proposal:</a:t>
            </a:r>
            <a:r>
              <a:rPr lang="en-US" altLang="ko-KR" sz="4800" dirty="0">
                <a:latin typeface="Nanum Gothic" panose="020D0604000000000000" pitchFamily="34" charset="-127"/>
                <a:ea typeface="Nanum Gothic" panose="020D0604000000000000" pitchFamily="34" charset="-127"/>
              </a:rPr>
              <a:t/>
            </a:r>
            <a:br>
              <a:rPr lang="en-US" altLang="ko-KR" sz="4800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DBMS in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Booking.com</a:t>
            </a:r>
            <a:endParaRPr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03BF9F07-524C-49F0-9F76-17A1B292D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6984" y="5043976"/>
            <a:ext cx="5445369" cy="1655762"/>
          </a:xfrm>
        </p:spPr>
        <p:txBody>
          <a:bodyPr>
            <a:normAutofit lnSpcReduction="10000"/>
          </a:bodyPr>
          <a:lstStyle/>
          <a:p>
            <a:pPr algn="r"/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15146325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Wonho</a:t>
            </a:r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Choi </a:t>
            </a:r>
          </a:p>
          <a:p>
            <a:pPr algn="r"/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16102273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Jihye</a:t>
            </a:r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Ryu</a:t>
            </a:r>
          </a:p>
          <a:p>
            <a:pPr algn="r"/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16102280</a:t>
            </a:r>
            <a:r>
              <a:rPr lang="ko-KR" altLang="en-US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Heejin</a:t>
            </a:r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Son</a:t>
            </a:r>
          </a:p>
          <a:p>
            <a:pPr algn="r"/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17102054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Ingyun</a:t>
            </a:r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Ahn</a:t>
            </a:r>
            <a:endParaRPr lang="en-US" altLang="ko-KR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3318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1C25652-5B75-C74B-954E-A0C1C40216E8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Project plan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xmlns="" id="{E7851F78-6404-5F40-98C9-5997AE193755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xmlns="" id="{FDD49378-C7C6-4FE1-AB01-6781905DD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51" y="1319095"/>
            <a:ext cx="7104379" cy="245258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xmlns="" id="{1004A644-C09C-485E-8998-CD2EA3EE1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228" y="1367167"/>
            <a:ext cx="4572030" cy="266292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xmlns="" id="{B489C56B-1C64-4AA9-A29B-E0D669E368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78385"/>
            <a:ext cx="7602245" cy="2731004"/>
          </a:xfrm>
          <a:prstGeom prst="rect">
            <a:avLst/>
          </a:prstGeom>
        </p:spPr>
      </p:pic>
      <p:sp>
        <p:nvSpPr>
          <p:cNvPr id="20" name="내용 개체 틀 2">
            <a:extLst>
              <a:ext uri="{FF2B5EF4-FFF2-40B4-BE49-F238E27FC236}">
                <a16:creationId xmlns:a16="http://schemas.microsoft.com/office/drawing/2014/main" xmlns="" id="{8A9AAADE-3630-4739-B37F-6A102DC7C90A}"/>
              </a:ext>
            </a:extLst>
          </p:cNvPr>
          <p:cNvSpPr txBox="1">
            <a:spLocks/>
          </p:cNvSpPr>
          <p:nvPr/>
        </p:nvSpPr>
        <p:spPr>
          <a:xfrm>
            <a:off x="178416" y="907045"/>
            <a:ext cx="3610068" cy="46012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Project plan using </a:t>
            </a:r>
            <a:r>
              <a:rPr lang="en-US" altLang="ko-KR" sz="20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Bitrix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24</a:t>
            </a:r>
          </a:p>
        </p:txBody>
      </p:sp>
    </p:spTree>
    <p:extLst>
      <p:ext uri="{BB962C8B-B14F-4D97-AF65-F5344CB8AC3E}">
        <p14:creationId xmlns:p14="http://schemas.microsoft.com/office/powerpoint/2010/main" val="117882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1C25652-5B75-C74B-954E-A0C1C40216E8}"/>
              </a:ext>
            </a:extLst>
          </p:cNvPr>
          <p:cNvSpPr txBox="1">
            <a:spLocks/>
          </p:cNvSpPr>
          <p:nvPr/>
        </p:nvSpPr>
        <p:spPr>
          <a:xfrm>
            <a:off x="409919" y="2792709"/>
            <a:ext cx="11372161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5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Thank you</a:t>
            </a:r>
            <a:endParaRPr kumimoji="1" lang="ko-KR" altLang="en-US" sz="5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xmlns="" id="{E7851F78-6404-5F40-98C9-5997AE193755}"/>
              </a:ext>
            </a:extLst>
          </p:cNvPr>
          <p:cNvCxnSpPr>
            <a:cxnSpLocks/>
          </p:cNvCxnSpPr>
          <p:nvPr/>
        </p:nvCxnSpPr>
        <p:spPr>
          <a:xfrm>
            <a:off x="385535" y="3729411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077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182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1.</a:t>
            </a:r>
            <a:r>
              <a:rPr kumimoji="1" lang="ko-KR" altLang="en-US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Basic</a:t>
            </a:r>
            <a:r>
              <a:rPr kumimoji="1" lang="ko-KR" altLang="en-US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Idea</a:t>
            </a:r>
          </a:p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2.</a:t>
            </a:r>
            <a:r>
              <a:rPr kumimoji="1" lang="ko-KR" altLang="en-US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System </a:t>
            </a:r>
            <a:r>
              <a:rPr kumimoji="1" lang="en" altLang="ko-KR" b="1" dirty="0" smtClean="0">
                <a:latin typeface="Nanum Gothic" panose="020D0604000000000000" pitchFamily="34" charset="-127"/>
                <a:ea typeface="Nanum Gothic" panose="020D0604000000000000" pitchFamily="34" charset="-127"/>
              </a:rPr>
              <a:t>overview</a:t>
            </a:r>
            <a:endParaRPr kumimoji="1" lang="en" altLang="ko-KR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3.</a:t>
            </a:r>
            <a:r>
              <a:rPr kumimoji="1" lang="ko-KR" altLang="en-US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Detailed Functionalities</a:t>
            </a:r>
          </a:p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4. Intermediate results </a:t>
            </a:r>
          </a:p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5. Project Plan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xmlns="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xmlns="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Contents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8334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xmlns="" id="{E7851F78-6404-5F40-98C9-5997AE193755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xmlns="" id="{3334E1D3-FEBA-7C45-A381-33607C7A9A96}"/>
              </a:ext>
            </a:extLst>
          </p:cNvPr>
          <p:cNvSpPr/>
          <p:nvPr/>
        </p:nvSpPr>
        <p:spPr>
          <a:xfrm>
            <a:off x="758283" y="1204330"/>
            <a:ext cx="4928839" cy="5330283"/>
          </a:xfrm>
          <a:prstGeom prst="roundRect">
            <a:avLst>
              <a:gd name="adj" fmla="val 11011"/>
            </a:avLst>
          </a:prstGeom>
          <a:solidFill>
            <a:schemeClr val="accent5">
              <a:lumMod val="60000"/>
              <a:lumOff val="4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800" b="1" u="sng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DATASET</a:t>
            </a:r>
            <a:endParaRPr kumimoji="1" lang="en-US" altLang="ko-KR" sz="2400" b="1" u="sng" dirty="0">
              <a:solidFill>
                <a:schemeClr val="tx1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/>
            <a:endParaRPr kumimoji="1" lang="en-US" altLang="ko-KR" dirty="0">
              <a:solidFill>
                <a:schemeClr val="tx1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/>
            <a:r>
              <a:rPr kumimoji="1" lang="en-US" altLang="ko-KR" sz="2000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USERS_RATE</a:t>
            </a:r>
          </a:p>
          <a:p>
            <a:pPr algn="ctr"/>
            <a:r>
              <a:rPr kumimoji="1" lang="en-US" altLang="ko-KR" sz="2000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JOURNEY_TYPE</a:t>
            </a:r>
          </a:p>
          <a:p>
            <a:pPr algn="ctr"/>
            <a:r>
              <a:rPr kumimoji="1" lang="en-US" altLang="ko-KR" sz="2000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COMMENT_DATE</a:t>
            </a:r>
          </a:p>
          <a:p>
            <a:pPr algn="ctr"/>
            <a:r>
              <a:rPr kumimoji="1" lang="en-US" altLang="ko-KR" sz="2000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COUNTRY</a:t>
            </a:r>
          </a:p>
          <a:p>
            <a:pPr algn="ctr"/>
            <a:r>
              <a:rPr kumimoji="1" lang="en-US" altLang="ko-KR" sz="2000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CITY</a:t>
            </a:r>
          </a:p>
          <a:p>
            <a:pPr algn="ctr"/>
            <a:r>
              <a:rPr kumimoji="1" lang="en-US" altLang="ko-KR" sz="2000" dirty="0" smtClean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ACCOMMODATION_TYPE</a:t>
            </a:r>
            <a:endParaRPr kumimoji="1" lang="en-US" altLang="ko-KR" sz="2000" dirty="0">
              <a:solidFill>
                <a:schemeClr val="tx1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xmlns="" id="{2E5475E6-3652-1F44-9DE8-59696371DC7D}"/>
              </a:ext>
            </a:extLst>
          </p:cNvPr>
          <p:cNvSpPr/>
          <p:nvPr/>
        </p:nvSpPr>
        <p:spPr>
          <a:xfrm>
            <a:off x="6504880" y="1204329"/>
            <a:ext cx="4928839" cy="5330283"/>
          </a:xfrm>
          <a:prstGeom prst="roundRect">
            <a:avLst>
              <a:gd name="adj" fmla="val 11011"/>
            </a:avLst>
          </a:prstGeom>
          <a:solidFill>
            <a:schemeClr val="bg2">
              <a:lumMod val="75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800" b="1" u="sng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FINAL TARGET</a:t>
            </a:r>
            <a:endParaRPr kumimoji="1" lang="en-US" altLang="ko-KR" sz="2400" b="1" u="sng" dirty="0">
              <a:solidFill>
                <a:schemeClr val="tx1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/>
            <a:endParaRPr kumimoji="1" lang="en" altLang="ko-KR" dirty="0">
              <a:solidFill>
                <a:schemeClr val="tx1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/>
            <a:r>
              <a:rPr kumimoji="1" lang="en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Recommend </a:t>
            </a:r>
          </a:p>
          <a:p>
            <a:pPr algn="ctr"/>
            <a:r>
              <a:rPr kumimoji="1" lang="en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the </a:t>
            </a:r>
            <a:r>
              <a:rPr kumimoji="1" lang="en" altLang="ko-KR" b="1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BEST place </a:t>
            </a:r>
            <a:r>
              <a:rPr kumimoji="1" lang="en-US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to</a:t>
            </a:r>
            <a:r>
              <a:rPr kumimoji="1" lang="en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travel,</a:t>
            </a:r>
          </a:p>
          <a:p>
            <a:pPr algn="ctr"/>
            <a:r>
              <a:rPr kumimoji="1" lang="en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the </a:t>
            </a:r>
            <a:r>
              <a:rPr kumimoji="1" lang="en" altLang="ko-KR" b="1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MOST popular </a:t>
            </a:r>
            <a:r>
              <a:rPr kumimoji="1" lang="en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accommodation,</a:t>
            </a:r>
          </a:p>
          <a:p>
            <a:pPr algn="ctr"/>
            <a:r>
              <a:rPr kumimoji="1" lang="en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and</a:t>
            </a:r>
          </a:p>
          <a:p>
            <a:pPr algn="ctr"/>
            <a:r>
              <a:rPr kumimoji="1" lang="en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the </a:t>
            </a:r>
            <a:r>
              <a:rPr kumimoji="1" lang="en" altLang="ko-KR" b="1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MOST common </a:t>
            </a:r>
            <a:r>
              <a:rPr kumimoji="1" lang="en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type of journey.</a:t>
            </a:r>
          </a:p>
          <a:p>
            <a:pPr algn="ctr"/>
            <a:endParaRPr kumimoji="1" lang="en" altLang="ko-KR" dirty="0">
              <a:solidFill>
                <a:schemeClr val="tx1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algn="ctr"/>
            <a:endParaRPr kumimoji="1" lang="en" altLang="ko-KR" dirty="0">
              <a:solidFill>
                <a:schemeClr val="tx1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xmlns="" id="{AF8426B1-57A2-0C44-9945-97AE213FCBC7}"/>
              </a:ext>
            </a:extLst>
          </p:cNvPr>
          <p:cNvCxnSpPr>
            <a:cxnSpLocks/>
          </p:cNvCxnSpPr>
          <p:nvPr/>
        </p:nvCxnSpPr>
        <p:spPr>
          <a:xfrm>
            <a:off x="5330283" y="2653990"/>
            <a:ext cx="1683834" cy="0"/>
          </a:xfrm>
          <a:prstGeom prst="straightConnector1">
            <a:avLst/>
          </a:prstGeom>
          <a:ln w="1365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xmlns="" id="{4EDE45E0-0966-3443-BC09-2D315A66F079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Basic Idea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914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xmlns="" id="{E7851F78-6404-5F40-98C9-5997AE193755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xmlns="" id="{7E8452B7-379F-1041-B2AA-096F0BB0532A}"/>
              </a:ext>
            </a:extLst>
          </p:cNvPr>
          <p:cNvGrpSpPr/>
          <p:nvPr/>
        </p:nvGrpSpPr>
        <p:grpSpPr>
          <a:xfrm>
            <a:off x="3310119" y="1493215"/>
            <a:ext cx="5571762" cy="4573048"/>
            <a:chOff x="308517" y="1572322"/>
            <a:chExt cx="5571762" cy="457304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xmlns="" id="{84C842D1-6843-BA44-B879-C9B7E37987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132" t="2977" r="18819" b="4541"/>
            <a:stretch/>
          </p:blipFill>
          <p:spPr>
            <a:xfrm>
              <a:off x="308517" y="1572322"/>
              <a:ext cx="5571762" cy="4573048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4360007A-47EE-5B44-8F1A-1857ACB9C95C}"/>
                </a:ext>
              </a:extLst>
            </p:cNvPr>
            <p:cNvSpPr/>
            <p:nvPr/>
          </p:nvSpPr>
          <p:spPr>
            <a:xfrm>
              <a:off x="479502" y="1795346"/>
              <a:ext cx="5151864" cy="294392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sp>
        <p:nvSpPr>
          <p:cNvPr id="29" name="제목 1">
            <a:extLst>
              <a:ext uri="{FF2B5EF4-FFF2-40B4-BE49-F238E27FC236}">
                <a16:creationId xmlns:a16="http://schemas.microsoft.com/office/drawing/2014/main" xmlns="" id="{AE38FAA8-B8F2-CC4A-9F08-AA8EA5786B39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System </a:t>
            </a:r>
            <a:r>
              <a:rPr kumimoji="1" lang="en-US" altLang="ko-KR" b="1" dirty="0" smtClean="0">
                <a:latin typeface="Nanum Gothic" panose="020D0604000000000000" pitchFamily="34" charset="-127"/>
                <a:ea typeface="Nanum Gothic" panose="020D0604000000000000" pitchFamily="34" charset="-127"/>
              </a:rPr>
              <a:t>Overview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905B00AC-8BEE-624C-B4BB-1C18537FB879}"/>
              </a:ext>
            </a:extLst>
          </p:cNvPr>
          <p:cNvSpPr txBox="1"/>
          <p:nvPr/>
        </p:nvSpPr>
        <p:spPr>
          <a:xfrm>
            <a:off x="3506252" y="1895707"/>
            <a:ext cx="5179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Please enter the month you want to travel ! </a:t>
            </a:r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:-)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5D451106-821B-284D-BAC9-3DCC83055257}"/>
              </a:ext>
            </a:extLst>
          </p:cNvPr>
          <p:cNvSpPr txBox="1"/>
          <p:nvPr/>
        </p:nvSpPr>
        <p:spPr>
          <a:xfrm>
            <a:off x="5652896" y="2954097"/>
            <a:ext cx="886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April</a:t>
            </a:r>
            <a:endParaRPr kumimoji="1" lang="ko-KR" alt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9EE36FB8-0E3A-144F-8F98-4F7E464D73A7}"/>
              </a:ext>
            </a:extLst>
          </p:cNvPr>
          <p:cNvSpPr txBox="1"/>
          <p:nvPr/>
        </p:nvSpPr>
        <p:spPr>
          <a:xfrm>
            <a:off x="5373685" y="2698891"/>
            <a:ext cx="15424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“   </a:t>
            </a:r>
            <a:r>
              <a:rPr kumimoji="1" lang="en-US" altLang="ko-KR" sz="5400" b="1" dirty="0" smtClean="0">
                <a:latin typeface="Nanum Gothic" panose="020D0604000000000000" pitchFamily="34" charset="-127"/>
                <a:ea typeface="Nanum Gothic" panose="020D0604000000000000" pitchFamily="34" charset="-127"/>
              </a:rPr>
              <a:t>”</a:t>
            </a:r>
            <a:endParaRPr kumimoji="1" lang="ko-KR" altLang="en-US" sz="5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9913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xmlns="" id="{E7851F78-6404-5F40-98C9-5997AE193755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xmlns="" id="{29741CAF-ADB3-B34D-91FC-1B1F14036285}"/>
              </a:ext>
            </a:extLst>
          </p:cNvPr>
          <p:cNvGrpSpPr/>
          <p:nvPr/>
        </p:nvGrpSpPr>
        <p:grpSpPr>
          <a:xfrm>
            <a:off x="453480" y="1493215"/>
            <a:ext cx="5571762" cy="4573048"/>
            <a:chOff x="241609" y="1493215"/>
            <a:chExt cx="5571762" cy="457304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7E8452B7-379F-1041-B2AA-096F0BB0532A}"/>
                </a:ext>
              </a:extLst>
            </p:cNvPr>
            <p:cNvGrpSpPr/>
            <p:nvPr/>
          </p:nvGrpSpPr>
          <p:grpSpPr>
            <a:xfrm>
              <a:off x="241609" y="1493215"/>
              <a:ext cx="5571762" cy="4573048"/>
              <a:chOff x="308517" y="1572322"/>
              <a:chExt cx="5571762" cy="4573048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xmlns="" id="{84C842D1-6843-BA44-B879-C9B7E37987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9132" t="2977" r="18819" b="4541"/>
              <a:stretch/>
            </p:blipFill>
            <p:spPr>
              <a:xfrm>
                <a:off x="308517" y="1572322"/>
                <a:ext cx="5571762" cy="4573048"/>
              </a:xfrm>
              <a:prstGeom prst="rect">
                <a:avLst/>
              </a:prstGeom>
            </p:spPr>
          </p:pic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xmlns="" id="{4360007A-47EE-5B44-8F1A-1857ACB9C95C}"/>
                  </a:ext>
                </a:extLst>
              </p:cNvPr>
              <p:cNvSpPr/>
              <p:nvPr/>
            </p:nvSpPr>
            <p:spPr>
              <a:xfrm>
                <a:off x="479502" y="1795346"/>
                <a:ext cx="5151864" cy="294392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xmlns="" id="{60AAE484-EFD5-6241-A49B-377A2AF67FB4}"/>
                </a:ext>
              </a:extLst>
            </p:cNvPr>
            <p:cNvGrpSpPr/>
            <p:nvPr/>
          </p:nvGrpSpPr>
          <p:grpSpPr>
            <a:xfrm>
              <a:off x="635616" y="1865061"/>
              <a:ext cx="2152186" cy="1319865"/>
              <a:chOff x="434896" y="1865061"/>
              <a:chExt cx="2152186" cy="1319865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xmlns="" id="{A1B68FBA-B718-194E-B489-72DE2D658097}"/>
                  </a:ext>
                </a:extLst>
              </p:cNvPr>
              <p:cNvSpPr txBox="1"/>
              <p:nvPr/>
            </p:nvSpPr>
            <p:spPr>
              <a:xfrm>
                <a:off x="434896" y="1865061"/>
                <a:ext cx="215218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BEST city to travel </a:t>
                </a:r>
              </a:p>
              <a:p>
                <a:r>
                  <a:rPr kumimoji="1" lang="en-US" altLang="ko-KR" sz="1200" dirty="0"/>
                  <a:t>in APRIL</a:t>
                </a:r>
                <a:endParaRPr kumimoji="1" lang="ko-KR" altLang="en-US" sz="1200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xmlns="" id="{52CE86FD-85AA-2742-946F-411294DD8969}"/>
                  </a:ext>
                </a:extLst>
              </p:cNvPr>
              <p:cNvSpPr txBox="1"/>
              <p:nvPr/>
            </p:nvSpPr>
            <p:spPr>
              <a:xfrm>
                <a:off x="479501" y="2353929"/>
                <a:ext cx="2018372" cy="830997"/>
              </a:xfrm>
              <a:prstGeom prst="rect">
                <a:avLst/>
              </a:prstGeom>
              <a:noFill/>
              <a:ln w="25400">
                <a:solidFill>
                  <a:schemeClr val="tx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TOP 3</a:t>
                </a:r>
              </a:p>
              <a:p>
                <a:r>
                  <a:rPr kumimoji="1" lang="en-US" altLang="ko-KR" sz="1200" dirty="0"/>
                  <a:t>1. Philippine Boracay</a:t>
                </a:r>
              </a:p>
              <a:p>
                <a:r>
                  <a:rPr kumimoji="1" lang="en-US" altLang="ko-KR" sz="1200" dirty="0"/>
                  <a:t>2. Japan Osaka</a:t>
                </a:r>
              </a:p>
              <a:p>
                <a:r>
                  <a:rPr kumimoji="1" lang="en-US" altLang="ko-KR" sz="1200" dirty="0"/>
                  <a:t>3. Netherland Amsterdam</a:t>
                </a:r>
                <a:endParaRPr kumimoji="1" lang="ko-KR" altLang="en-US" sz="1200" dirty="0"/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xmlns="" id="{BF1C92A8-C329-F542-8AB5-AE7E7CB5B63F}"/>
                </a:ext>
              </a:extLst>
            </p:cNvPr>
            <p:cNvGrpSpPr/>
            <p:nvPr/>
          </p:nvGrpSpPr>
          <p:grpSpPr>
            <a:xfrm>
              <a:off x="2984807" y="1883647"/>
              <a:ext cx="2378931" cy="1297564"/>
              <a:chOff x="356838" y="1865061"/>
              <a:chExt cx="2378931" cy="1297564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2C57417F-0C8C-B740-AD68-28EF89C739B9}"/>
                  </a:ext>
                </a:extLst>
              </p:cNvPr>
              <p:cNvSpPr txBox="1"/>
              <p:nvPr/>
            </p:nvSpPr>
            <p:spPr>
              <a:xfrm>
                <a:off x="356838" y="1865061"/>
                <a:ext cx="23789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MOST popular accommodation</a:t>
                </a:r>
              </a:p>
              <a:p>
                <a:r>
                  <a:rPr kumimoji="1" lang="en-US" altLang="ko-KR" sz="1200" dirty="0"/>
                  <a:t>In Boracay </a:t>
                </a:r>
                <a:endParaRPr kumimoji="1" lang="ko-KR" altLang="en-US" sz="12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="" id="{F398B6EF-348A-0149-80CA-82ED46EEF69C}"/>
                  </a:ext>
                </a:extLst>
              </p:cNvPr>
              <p:cNvSpPr txBox="1"/>
              <p:nvPr/>
            </p:nvSpPr>
            <p:spPr>
              <a:xfrm>
                <a:off x="479501" y="2331628"/>
                <a:ext cx="2018372" cy="830997"/>
              </a:xfrm>
              <a:prstGeom prst="rect">
                <a:avLst/>
              </a:prstGeom>
              <a:noFill/>
              <a:ln w="25400">
                <a:solidFill>
                  <a:schemeClr val="tx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TOP 3</a:t>
                </a:r>
              </a:p>
              <a:p>
                <a:r>
                  <a:rPr kumimoji="1" lang="en-US" altLang="ko-KR" sz="1200" dirty="0"/>
                  <a:t>1. Hotel</a:t>
                </a:r>
              </a:p>
              <a:p>
                <a:r>
                  <a:rPr kumimoji="1" lang="en-US" altLang="ko-KR" sz="1200" dirty="0"/>
                  <a:t>2. Resort</a:t>
                </a:r>
              </a:p>
              <a:p>
                <a:r>
                  <a:rPr kumimoji="1" lang="en-US" altLang="ko-KR" sz="1200" dirty="0"/>
                  <a:t>3. Guest House</a:t>
                </a:r>
                <a:endParaRPr kumimoji="1" lang="ko-KR" altLang="en-US" sz="1200" dirty="0"/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xmlns="" id="{BC8AE79C-376E-D644-A9E7-3129A738151A}"/>
                </a:ext>
              </a:extLst>
            </p:cNvPr>
            <p:cNvGrpSpPr/>
            <p:nvPr/>
          </p:nvGrpSpPr>
          <p:grpSpPr>
            <a:xfrm>
              <a:off x="635616" y="3228044"/>
              <a:ext cx="2471854" cy="1319865"/>
              <a:chOff x="434896" y="1865061"/>
              <a:chExt cx="2471854" cy="1319865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C092DCAC-BC0E-7B43-A785-8AD9A7909C08}"/>
                  </a:ext>
                </a:extLst>
              </p:cNvPr>
              <p:cNvSpPr txBox="1"/>
              <p:nvPr/>
            </p:nvSpPr>
            <p:spPr>
              <a:xfrm>
                <a:off x="434896" y="1865061"/>
                <a:ext cx="247185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MOST common type of journey</a:t>
                </a:r>
              </a:p>
              <a:p>
                <a:r>
                  <a:rPr kumimoji="1" lang="en-US" altLang="ko-KR" sz="1200" dirty="0"/>
                  <a:t>In Boracay 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xmlns="" id="{F107DD7E-788E-A34E-B235-614D47B4EB93}"/>
                  </a:ext>
                </a:extLst>
              </p:cNvPr>
              <p:cNvSpPr txBox="1"/>
              <p:nvPr/>
            </p:nvSpPr>
            <p:spPr>
              <a:xfrm>
                <a:off x="479501" y="2353929"/>
                <a:ext cx="2018372" cy="830997"/>
              </a:xfrm>
              <a:prstGeom prst="rect">
                <a:avLst/>
              </a:prstGeom>
              <a:noFill/>
              <a:ln w="25400">
                <a:solidFill>
                  <a:schemeClr val="tx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TOP 3</a:t>
                </a:r>
              </a:p>
              <a:p>
                <a:r>
                  <a:rPr kumimoji="1" lang="en-US" altLang="ko-KR" sz="1200" dirty="0"/>
                  <a:t>1. Couple</a:t>
                </a:r>
              </a:p>
              <a:p>
                <a:r>
                  <a:rPr kumimoji="1" lang="en-US" altLang="ko-KR" sz="1200" dirty="0"/>
                  <a:t>2. Friend</a:t>
                </a:r>
              </a:p>
              <a:p>
                <a:r>
                  <a:rPr kumimoji="1" lang="en-US" altLang="ko-KR" sz="1200" dirty="0"/>
                  <a:t>3. Family</a:t>
                </a:r>
                <a:endParaRPr kumimoji="1" lang="ko-KR" altLang="en-US" sz="1200" dirty="0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CEDC2D91-9F68-9942-878D-89AFEFA2FDAF}"/>
                </a:ext>
              </a:extLst>
            </p:cNvPr>
            <p:cNvSpPr txBox="1"/>
            <p:nvPr/>
          </p:nvSpPr>
          <p:spPr>
            <a:xfrm>
              <a:off x="3798299" y="3458876"/>
              <a:ext cx="6367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4000" b="1" dirty="0"/>
                <a:t>…</a:t>
              </a:r>
              <a:endParaRPr kumimoji="1" lang="ko-KR" altLang="en-US" b="1" dirty="0"/>
            </a:p>
          </p:txBody>
        </p:sp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xmlns="" id="{DDC0D9FF-B514-C747-A657-CE5A41CAD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47" y="1110427"/>
            <a:ext cx="3773241" cy="3767345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6A7462F9-16A7-804E-A33B-08FA69EB2784}"/>
              </a:ext>
            </a:extLst>
          </p:cNvPr>
          <p:cNvGrpSpPr/>
          <p:nvPr/>
        </p:nvGrpSpPr>
        <p:grpSpPr>
          <a:xfrm>
            <a:off x="6913077" y="2218183"/>
            <a:ext cx="4010736" cy="2340866"/>
            <a:chOff x="7768669" y="2017461"/>
            <a:chExt cx="4010736" cy="234086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285CEFD1-5924-8F48-9FA9-390E3B6C9594}"/>
                </a:ext>
              </a:extLst>
            </p:cNvPr>
            <p:cNvSpPr txBox="1"/>
            <p:nvPr/>
          </p:nvSpPr>
          <p:spPr>
            <a:xfrm>
              <a:off x="7768669" y="2017461"/>
              <a:ext cx="365436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000" dirty="0"/>
                <a:t>BEST city to travel </a:t>
              </a:r>
            </a:p>
            <a:p>
              <a:r>
                <a:rPr kumimoji="1" lang="en-US" altLang="ko-KR" sz="2000" dirty="0"/>
                <a:t>in APRIL</a:t>
              </a:r>
              <a:endParaRPr kumimoji="1" lang="ko-KR" altLang="en-US" sz="20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FE826FD3-77FC-8A4B-A96B-4FE8E6804797}"/>
                </a:ext>
              </a:extLst>
            </p:cNvPr>
            <p:cNvSpPr txBox="1"/>
            <p:nvPr/>
          </p:nvSpPr>
          <p:spPr>
            <a:xfrm>
              <a:off x="7820716" y="2788667"/>
              <a:ext cx="3958689" cy="1569660"/>
            </a:xfrm>
            <a:prstGeom prst="rect">
              <a:avLst/>
            </a:prstGeom>
            <a:noFill/>
            <a:ln w="25400">
              <a:solidFill>
                <a:schemeClr val="tx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R" sz="2400" dirty="0"/>
                <a:t>TOP 3</a:t>
              </a:r>
            </a:p>
            <a:p>
              <a:r>
                <a:rPr kumimoji="1" lang="en-US" altLang="ko-KR" sz="2400" dirty="0"/>
                <a:t>1. Philippine Boracay</a:t>
              </a:r>
            </a:p>
            <a:p>
              <a:r>
                <a:rPr kumimoji="1" lang="en-US" altLang="ko-KR" sz="2400" dirty="0"/>
                <a:t>2. Japan Osaka</a:t>
              </a:r>
            </a:p>
            <a:p>
              <a:r>
                <a:rPr kumimoji="1" lang="en-US" altLang="ko-KR" sz="2400" dirty="0"/>
                <a:t>3. Netherland Amsterdam</a:t>
              </a:r>
              <a:endParaRPr kumimoji="1" lang="ko-KR" altLang="en-US" sz="2400" dirty="0"/>
            </a:p>
          </p:txBody>
        </p:sp>
      </p:grpSp>
      <p:sp>
        <p:nvSpPr>
          <p:cNvPr id="29" name="제목 1">
            <a:extLst>
              <a:ext uri="{FF2B5EF4-FFF2-40B4-BE49-F238E27FC236}">
                <a16:creationId xmlns:a16="http://schemas.microsoft.com/office/drawing/2014/main" xmlns="" id="{AE38FAA8-B8F2-CC4A-9F08-AA8EA5786B39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System </a:t>
            </a:r>
            <a:r>
              <a:rPr kumimoji="1" lang="en-US" altLang="ko-KR" b="1" dirty="0" smtClean="0">
                <a:latin typeface="Nanum Gothic" panose="020D0604000000000000" pitchFamily="34" charset="-127"/>
                <a:ea typeface="Nanum Gothic" panose="020D0604000000000000" pitchFamily="34" charset="-127"/>
              </a:rPr>
              <a:t>Overview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171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1C25652-5B75-C74B-954E-A0C1C40216E8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System </a:t>
            </a:r>
            <a:r>
              <a:rPr kumimoji="1" lang="en-US" altLang="ko-KR" b="1" dirty="0" smtClean="0">
                <a:latin typeface="Nanum Gothic" panose="020D0604000000000000" pitchFamily="34" charset="-127"/>
                <a:ea typeface="Nanum Gothic" panose="020D0604000000000000" pitchFamily="34" charset="-127"/>
              </a:rPr>
              <a:t>Overview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xmlns="" id="{E7851F78-6404-5F40-98C9-5997AE193755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xmlns="" id="{29741CAF-ADB3-B34D-91FC-1B1F14036285}"/>
              </a:ext>
            </a:extLst>
          </p:cNvPr>
          <p:cNvGrpSpPr/>
          <p:nvPr/>
        </p:nvGrpSpPr>
        <p:grpSpPr>
          <a:xfrm>
            <a:off x="453480" y="1493215"/>
            <a:ext cx="5571762" cy="4573048"/>
            <a:chOff x="241609" y="1493215"/>
            <a:chExt cx="5571762" cy="457304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7E8452B7-379F-1041-B2AA-096F0BB0532A}"/>
                </a:ext>
              </a:extLst>
            </p:cNvPr>
            <p:cNvGrpSpPr/>
            <p:nvPr/>
          </p:nvGrpSpPr>
          <p:grpSpPr>
            <a:xfrm>
              <a:off x="241609" y="1493215"/>
              <a:ext cx="5571762" cy="4573048"/>
              <a:chOff x="308517" y="1572322"/>
              <a:chExt cx="5571762" cy="4573048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xmlns="" id="{84C842D1-6843-BA44-B879-C9B7E37987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9132" t="2977" r="18819" b="4541"/>
              <a:stretch/>
            </p:blipFill>
            <p:spPr>
              <a:xfrm>
                <a:off x="308517" y="1572322"/>
                <a:ext cx="5571762" cy="4573048"/>
              </a:xfrm>
              <a:prstGeom prst="rect">
                <a:avLst/>
              </a:prstGeom>
            </p:spPr>
          </p:pic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xmlns="" id="{4360007A-47EE-5B44-8F1A-1857ACB9C95C}"/>
                  </a:ext>
                </a:extLst>
              </p:cNvPr>
              <p:cNvSpPr/>
              <p:nvPr/>
            </p:nvSpPr>
            <p:spPr>
              <a:xfrm>
                <a:off x="479502" y="1795346"/>
                <a:ext cx="5151864" cy="294392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xmlns="" id="{60AAE484-EFD5-6241-A49B-377A2AF67FB4}"/>
                </a:ext>
              </a:extLst>
            </p:cNvPr>
            <p:cNvGrpSpPr/>
            <p:nvPr/>
          </p:nvGrpSpPr>
          <p:grpSpPr>
            <a:xfrm>
              <a:off x="635616" y="1865061"/>
              <a:ext cx="2152186" cy="1319865"/>
              <a:chOff x="434896" y="1865061"/>
              <a:chExt cx="2152186" cy="1319865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xmlns="" id="{A1B68FBA-B718-194E-B489-72DE2D658097}"/>
                  </a:ext>
                </a:extLst>
              </p:cNvPr>
              <p:cNvSpPr txBox="1"/>
              <p:nvPr/>
            </p:nvSpPr>
            <p:spPr>
              <a:xfrm>
                <a:off x="434896" y="1865061"/>
                <a:ext cx="215218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BEST city to travel </a:t>
                </a:r>
              </a:p>
              <a:p>
                <a:r>
                  <a:rPr kumimoji="1" lang="en-US" altLang="ko-KR" sz="1200" dirty="0"/>
                  <a:t>in APRIL</a:t>
                </a:r>
                <a:endParaRPr kumimoji="1" lang="ko-KR" altLang="en-US" sz="1200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xmlns="" id="{52CE86FD-85AA-2742-946F-411294DD8969}"/>
                  </a:ext>
                </a:extLst>
              </p:cNvPr>
              <p:cNvSpPr txBox="1"/>
              <p:nvPr/>
            </p:nvSpPr>
            <p:spPr>
              <a:xfrm>
                <a:off x="479501" y="2353929"/>
                <a:ext cx="2018372" cy="830997"/>
              </a:xfrm>
              <a:prstGeom prst="rect">
                <a:avLst/>
              </a:prstGeom>
              <a:noFill/>
              <a:ln w="25400">
                <a:solidFill>
                  <a:schemeClr val="tx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TOP 3</a:t>
                </a:r>
              </a:p>
              <a:p>
                <a:r>
                  <a:rPr kumimoji="1" lang="en-US" altLang="ko-KR" sz="1200" dirty="0"/>
                  <a:t>1. Philippine Boracay</a:t>
                </a:r>
              </a:p>
              <a:p>
                <a:r>
                  <a:rPr kumimoji="1" lang="en-US" altLang="ko-KR" sz="1200" dirty="0"/>
                  <a:t>2. Japan Osaka</a:t>
                </a:r>
              </a:p>
              <a:p>
                <a:r>
                  <a:rPr kumimoji="1" lang="en-US" altLang="ko-KR" sz="1200" dirty="0"/>
                  <a:t>3. Netherland Amsterdam</a:t>
                </a:r>
                <a:endParaRPr kumimoji="1" lang="ko-KR" altLang="en-US" sz="1200" dirty="0"/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xmlns="" id="{BF1C92A8-C329-F542-8AB5-AE7E7CB5B63F}"/>
                </a:ext>
              </a:extLst>
            </p:cNvPr>
            <p:cNvGrpSpPr/>
            <p:nvPr/>
          </p:nvGrpSpPr>
          <p:grpSpPr>
            <a:xfrm>
              <a:off x="2984807" y="1883647"/>
              <a:ext cx="2378931" cy="1297564"/>
              <a:chOff x="356838" y="1865061"/>
              <a:chExt cx="2378931" cy="1297564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2C57417F-0C8C-B740-AD68-28EF89C739B9}"/>
                  </a:ext>
                </a:extLst>
              </p:cNvPr>
              <p:cNvSpPr txBox="1"/>
              <p:nvPr/>
            </p:nvSpPr>
            <p:spPr>
              <a:xfrm>
                <a:off x="356838" y="1865061"/>
                <a:ext cx="23789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MOST popular accommodation</a:t>
                </a:r>
              </a:p>
              <a:p>
                <a:r>
                  <a:rPr kumimoji="1" lang="en-US" altLang="ko-KR" sz="1200" dirty="0"/>
                  <a:t>In Boracay </a:t>
                </a:r>
                <a:endParaRPr kumimoji="1" lang="ko-KR" altLang="en-US" sz="12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="" id="{F398B6EF-348A-0149-80CA-82ED46EEF69C}"/>
                  </a:ext>
                </a:extLst>
              </p:cNvPr>
              <p:cNvSpPr txBox="1"/>
              <p:nvPr/>
            </p:nvSpPr>
            <p:spPr>
              <a:xfrm>
                <a:off x="479501" y="2331628"/>
                <a:ext cx="2018372" cy="830997"/>
              </a:xfrm>
              <a:prstGeom prst="rect">
                <a:avLst/>
              </a:prstGeom>
              <a:noFill/>
              <a:ln w="25400">
                <a:solidFill>
                  <a:schemeClr val="tx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TOP 3</a:t>
                </a:r>
              </a:p>
              <a:p>
                <a:r>
                  <a:rPr kumimoji="1" lang="en-US" altLang="ko-KR" sz="1200" dirty="0"/>
                  <a:t>1. Hotel</a:t>
                </a:r>
              </a:p>
              <a:p>
                <a:r>
                  <a:rPr kumimoji="1" lang="en-US" altLang="ko-KR" sz="1200" dirty="0"/>
                  <a:t>2. Resort</a:t>
                </a:r>
              </a:p>
              <a:p>
                <a:r>
                  <a:rPr kumimoji="1" lang="en-US" altLang="ko-KR" sz="1200" dirty="0"/>
                  <a:t>3. Guest House</a:t>
                </a:r>
                <a:endParaRPr kumimoji="1" lang="ko-KR" altLang="en-US" sz="1200" dirty="0"/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xmlns="" id="{BC8AE79C-376E-D644-A9E7-3129A738151A}"/>
                </a:ext>
              </a:extLst>
            </p:cNvPr>
            <p:cNvGrpSpPr/>
            <p:nvPr/>
          </p:nvGrpSpPr>
          <p:grpSpPr>
            <a:xfrm>
              <a:off x="635616" y="3228044"/>
              <a:ext cx="2471854" cy="1319865"/>
              <a:chOff x="434896" y="1865061"/>
              <a:chExt cx="2471854" cy="1319865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C092DCAC-BC0E-7B43-A785-8AD9A7909C08}"/>
                  </a:ext>
                </a:extLst>
              </p:cNvPr>
              <p:cNvSpPr txBox="1"/>
              <p:nvPr/>
            </p:nvSpPr>
            <p:spPr>
              <a:xfrm>
                <a:off x="434896" y="1865061"/>
                <a:ext cx="247185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MOST common type of journey</a:t>
                </a:r>
              </a:p>
              <a:p>
                <a:r>
                  <a:rPr kumimoji="1" lang="en-US" altLang="ko-KR" sz="1200" dirty="0"/>
                  <a:t>In Boracay 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xmlns="" id="{F107DD7E-788E-A34E-B235-614D47B4EB93}"/>
                  </a:ext>
                </a:extLst>
              </p:cNvPr>
              <p:cNvSpPr txBox="1"/>
              <p:nvPr/>
            </p:nvSpPr>
            <p:spPr>
              <a:xfrm>
                <a:off x="479501" y="2353929"/>
                <a:ext cx="2018372" cy="830997"/>
              </a:xfrm>
              <a:prstGeom prst="rect">
                <a:avLst/>
              </a:prstGeom>
              <a:noFill/>
              <a:ln w="25400">
                <a:solidFill>
                  <a:schemeClr val="tx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TOP 3</a:t>
                </a:r>
              </a:p>
              <a:p>
                <a:r>
                  <a:rPr kumimoji="1" lang="en-US" altLang="ko-KR" sz="1200" dirty="0"/>
                  <a:t>1. Couple</a:t>
                </a:r>
              </a:p>
              <a:p>
                <a:r>
                  <a:rPr kumimoji="1" lang="en-US" altLang="ko-KR" sz="1200" dirty="0"/>
                  <a:t>2. Friend</a:t>
                </a:r>
              </a:p>
              <a:p>
                <a:r>
                  <a:rPr kumimoji="1" lang="en-US" altLang="ko-KR" sz="1200" dirty="0"/>
                  <a:t>3. Family</a:t>
                </a:r>
                <a:endParaRPr kumimoji="1" lang="ko-KR" altLang="en-US" sz="1200" dirty="0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CEDC2D91-9F68-9942-878D-89AFEFA2FDAF}"/>
                </a:ext>
              </a:extLst>
            </p:cNvPr>
            <p:cNvSpPr txBox="1"/>
            <p:nvPr/>
          </p:nvSpPr>
          <p:spPr>
            <a:xfrm>
              <a:off x="3798299" y="3458876"/>
              <a:ext cx="6367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4000" b="1" dirty="0"/>
                <a:t>…</a:t>
              </a:r>
              <a:endParaRPr kumimoji="1" lang="ko-KR" altLang="en-US" b="1" dirty="0"/>
            </a:p>
          </p:txBody>
        </p:sp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xmlns="" id="{DDC0D9FF-B514-C747-A657-CE5A41CAD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970" y="1059363"/>
            <a:ext cx="3773241" cy="3767345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6A7462F9-16A7-804E-A33B-08FA69EB2784}"/>
              </a:ext>
            </a:extLst>
          </p:cNvPr>
          <p:cNvGrpSpPr/>
          <p:nvPr/>
        </p:nvGrpSpPr>
        <p:grpSpPr>
          <a:xfrm>
            <a:off x="6913077" y="1225722"/>
            <a:ext cx="4182386" cy="2340866"/>
            <a:chOff x="7768669" y="2017461"/>
            <a:chExt cx="4182386" cy="234086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285CEFD1-5924-8F48-9FA9-390E3B6C9594}"/>
                </a:ext>
              </a:extLst>
            </p:cNvPr>
            <p:cNvSpPr txBox="1"/>
            <p:nvPr/>
          </p:nvSpPr>
          <p:spPr>
            <a:xfrm>
              <a:off x="7768669" y="2017461"/>
              <a:ext cx="41823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000" dirty="0"/>
                <a:t>MOST popular accommodation</a:t>
              </a:r>
            </a:p>
            <a:p>
              <a:r>
                <a:rPr kumimoji="1" lang="en-US" altLang="ko-KR" sz="2000" dirty="0"/>
                <a:t>In Philippine Boracay </a:t>
              </a:r>
              <a:endParaRPr kumimoji="1" lang="ko-KR" altLang="en-US" sz="20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FE826FD3-77FC-8A4B-A96B-4FE8E6804797}"/>
                </a:ext>
              </a:extLst>
            </p:cNvPr>
            <p:cNvSpPr txBox="1"/>
            <p:nvPr/>
          </p:nvSpPr>
          <p:spPr>
            <a:xfrm>
              <a:off x="7820716" y="2788667"/>
              <a:ext cx="3958689" cy="1569660"/>
            </a:xfrm>
            <a:prstGeom prst="rect">
              <a:avLst/>
            </a:prstGeom>
            <a:noFill/>
            <a:ln w="25400">
              <a:solidFill>
                <a:schemeClr val="tx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R" sz="2400" dirty="0"/>
                <a:t>TOP 3</a:t>
              </a:r>
            </a:p>
            <a:p>
              <a:r>
                <a:rPr kumimoji="1" lang="en-US" altLang="ko-KR" sz="2400" dirty="0"/>
                <a:t>1. Hotel</a:t>
              </a:r>
            </a:p>
            <a:p>
              <a:r>
                <a:rPr kumimoji="1" lang="en-US" altLang="ko-KR" sz="2400" dirty="0"/>
                <a:t>2. Resort</a:t>
              </a:r>
            </a:p>
            <a:p>
              <a:r>
                <a:rPr kumimoji="1" lang="en-US" altLang="ko-KR" sz="2400" dirty="0"/>
                <a:t>3. Guest House</a:t>
              </a:r>
              <a:endParaRPr kumimoji="1" lang="ko-KR" altLang="en-US" sz="24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xmlns="" id="{720F65E0-3BC7-A341-B91C-25F9D8021B30}"/>
              </a:ext>
            </a:extLst>
          </p:cNvPr>
          <p:cNvGrpSpPr/>
          <p:nvPr/>
        </p:nvGrpSpPr>
        <p:grpSpPr>
          <a:xfrm>
            <a:off x="6913077" y="3785834"/>
            <a:ext cx="4182386" cy="2340866"/>
            <a:chOff x="7768669" y="2017461"/>
            <a:chExt cx="4182386" cy="234086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B1628D9F-2D0F-5E48-9B3B-51C389889B0F}"/>
                </a:ext>
              </a:extLst>
            </p:cNvPr>
            <p:cNvSpPr txBox="1"/>
            <p:nvPr/>
          </p:nvSpPr>
          <p:spPr>
            <a:xfrm>
              <a:off x="7768669" y="2017461"/>
              <a:ext cx="41823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000" dirty="0"/>
                <a:t>MOST popular accommodation</a:t>
              </a:r>
            </a:p>
            <a:p>
              <a:r>
                <a:rPr kumimoji="1" lang="en-US" altLang="ko-KR" sz="2000" dirty="0"/>
                <a:t>In Japan Osaka</a:t>
              </a:r>
              <a:endParaRPr kumimoji="1" lang="ko-KR" altLang="en-US" sz="2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A02FD75C-0F47-3144-A6A0-8509C97BF865}"/>
                </a:ext>
              </a:extLst>
            </p:cNvPr>
            <p:cNvSpPr txBox="1"/>
            <p:nvPr/>
          </p:nvSpPr>
          <p:spPr>
            <a:xfrm>
              <a:off x="7820716" y="2788667"/>
              <a:ext cx="3958689" cy="1569660"/>
            </a:xfrm>
            <a:prstGeom prst="rect">
              <a:avLst/>
            </a:prstGeom>
            <a:noFill/>
            <a:ln w="25400">
              <a:solidFill>
                <a:schemeClr val="tx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R" sz="2400" dirty="0"/>
                <a:t>TOP 3</a:t>
              </a:r>
            </a:p>
            <a:p>
              <a:r>
                <a:rPr kumimoji="1" lang="en-US" altLang="ko-KR" sz="2400" dirty="0"/>
                <a:t>1. Hotel</a:t>
              </a:r>
            </a:p>
            <a:p>
              <a:r>
                <a:rPr kumimoji="1" lang="en-US" altLang="ko-KR" sz="2400" dirty="0"/>
                <a:t>2. Guest House</a:t>
              </a:r>
            </a:p>
            <a:p>
              <a:r>
                <a:rPr kumimoji="1" lang="en-US" altLang="ko-KR" sz="2400" dirty="0"/>
                <a:t>3. Hostel</a:t>
              </a:r>
              <a:endParaRPr kumimoji="1" lang="ko-KR" altLang="en-US" sz="2400" dirty="0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50FDAB6E-5CF3-1A44-9A52-DF7CC5FBA19D}"/>
              </a:ext>
            </a:extLst>
          </p:cNvPr>
          <p:cNvSpPr txBox="1"/>
          <p:nvPr/>
        </p:nvSpPr>
        <p:spPr>
          <a:xfrm>
            <a:off x="8685913" y="5968795"/>
            <a:ext cx="636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b="1" dirty="0"/>
              <a:t>…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76182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1C25652-5B75-C74B-954E-A0C1C40216E8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System </a:t>
            </a:r>
            <a:r>
              <a:rPr kumimoji="1" lang="en-US" altLang="ko-KR" b="1" dirty="0" smtClean="0">
                <a:latin typeface="Nanum Gothic" panose="020D0604000000000000" pitchFamily="34" charset="-127"/>
                <a:ea typeface="Nanum Gothic" panose="020D0604000000000000" pitchFamily="34" charset="-127"/>
              </a:rPr>
              <a:t>Overview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xmlns="" id="{E7851F78-6404-5F40-98C9-5997AE193755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xmlns="" id="{29741CAF-ADB3-B34D-91FC-1B1F14036285}"/>
              </a:ext>
            </a:extLst>
          </p:cNvPr>
          <p:cNvGrpSpPr/>
          <p:nvPr/>
        </p:nvGrpSpPr>
        <p:grpSpPr>
          <a:xfrm>
            <a:off x="453480" y="1493215"/>
            <a:ext cx="5571762" cy="4573048"/>
            <a:chOff x="241609" y="1493215"/>
            <a:chExt cx="5571762" cy="457304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7E8452B7-379F-1041-B2AA-096F0BB0532A}"/>
                </a:ext>
              </a:extLst>
            </p:cNvPr>
            <p:cNvGrpSpPr/>
            <p:nvPr/>
          </p:nvGrpSpPr>
          <p:grpSpPr>
            <a:xfrm>
              <a:off x="241609" y="1493215"/>
              <a:ext cx="5571762" cy="4573048"/>
              <a:chOff x="308517" y="1572322"/>
              <a:chExt cx="5571762" cy="4573048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xmlns="" id="{84C842D1-6843-BA44-B879-C9B7E37987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9132" t="2977" r="18819" b="4541"/>
              <a:stretch/>
            </p:blipFill>
            <p:spPr>
              <a:xfrm>
                <a:off x="308517" y="1572322"/>
                <a:ext cx="5571762" cy="4573048"/>
              </a:xfrm>
              <a:prstGeom prst="rect">
                <a:avLst/>
              </a:prstGeom>
            </p:spPr>
          </p:pic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xmlns="" id="{4360007A-47EE-5B44-8F1A-1857ACB9C95C}"/>
                  </a:ext>
                </a:extLst>
              </p:cNvPr>
              <p:cNvSpPr/>
              <p:nvPr/>
            </p:nvSpPr>
            <p:spPr>
              <a:xfrm>
                <a:off x="479502" y="1795346"/>
                <a:ext cx="5151864" cy="294392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xmlns="" id="{60AAE484-EFD5-6241-A49B-377A2AF67FB4}"/>
                </a:ext>
              </a:extLst>
            </p:cNvPr>
            <p:cNvGrpSpPr/>
            <p:nvPr/>
          </p:nvGrpSpPr>
          <p:grpSpPr>
            <a:xfrm>
              <a:off x="635616" y="1865061"/>
              <a:ext cx="2152186" cy="1319865"/>
              <a:chOff x="434896" y="1865061"/>
              <a:chExt cx="2152186" cy="1319865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xmlns="" id="{A1B68FBA-B718-194E-B489-72DE2D658097}"/>
                  </a:ext>
                </a:extLst>
              </p:cNvPr>
              <p:cNvSpPr txBox="1"/>
              <p:nvPr/>
            </p:nvSpPr>
            <p:spPr>
              <a:xfrm>
                <a:off x="434896" y="1865061"/>
                <a:ext cx="215218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BEST city to travel </a:t>
                </a:r>
              </a:p>
              <a:p>
                <a:r>
                  <a:rPr kumimoji="1" lang="en-US" altLang="ko-KR" sz="1200" dirty="0"/>
                  <a:t>in APRIL</a:t>
                </a:r>
                <a:endParaRPr kumimoji="1" lang="ko-KR" altLang="en-US" sz="1200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xmlns="" id="{52CE86FD-85AA-2742-946F-411294DD8969}"/>
                  </a:ext>
                </a:extLst>
              </p:cNvPr>
              <p:cNvSpPr txBox="1"/>
              <p:nvPr/>
            </p:nvSpPr>
            <p:spPr>
              <a:xfrm>
                <a:off x="479501" y="2353929"/>
                <a:ext cx="2018372" cy="830997"/>
              </a:xfrm>
              <a:prstGeom prst="rect">
                <a:avLst/>
              </a:prstGeom>
              <a:noFill/>
              <a:ln w="25400">
                <a:solidFill>
                  <a:schemeClr val="tx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TOP 3</a:t>
                </a:r>
              </a:p>
              <a:p>
                <a:r>
                  <a:rPr kumimoji="1" lang="en-US" altLang="ko-KR" sz="1200" dirty="0"/>
                  <a:t>1. Philippine Boracay</a:t>
                </a:r>
              </a:p>
              <a:p>
                <a:r>
                  <a:rPr kumimoji="1" lang="en-US" altLang="ko-KR" sz="1200" dirty="0"/>
                  <a:t>2. Japan Osaka</a:t>
                </a:r>
              </a:p>
              <a:p>
                <a:r>
                  <a:rPr kumimoji="1" lang="en-US" altLang="ko-KR" sz="1200" dirty="0"/>
                  <a:t>3. Netherland Amsterdam</a:t>
                </a:r>
                <a:endParaRPr kumimoji="1" lang="ko-KR" altLang="en-US" sz="1200" dirty="0"/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xmlns="" id="{BF1C92A8-C329-F542-8AB5-AE7E7CB5B63F}"/>
                </a:ext>
              </a:extLst>
            </p:cNvPr>
            <p:cNvGrpSpPr/>
            <p:nvPr/>
          </p:nvGrpSpPr>
          <p:grpSpPr>
            <a:xfrm>
              <a:off x="2984807" y="1883647"/>
              <a:ext cx="2378931" cy="1297564"/>
              <a:chOff x="356838" y="1865061"/>
              <a:chExt cx="2378931" cy="1297564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2C57417F-0C8C-B740-AD68-28EF89C739B9}"/>
                  </a:ext>
                </a:extLst>
              </p:cNvPr>
              <p:cNvSpPr txBox="1"/>
              <p:nvPr/>
            </p:nvSpPr>
            <p:spPr>
              <a:xfrm>
                <a:off x="356838" y="1865061"/>
                <a:ext cx="237893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MOST popular accommodation</a:t>
                </a:r>
              </a:p>
              <a:p>
                <a:r>
                  <a:rPr kumimoji="1" lang="en-US" altLang="ko-KR" sz="1200" dirty="0"/>
                  <a:t>In Boracay </a:t>
                </a:r>
                <a:endParaRPr kumimoji="1" lang="ko-KR" altLang="en-US" sz="12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="" id="{F398B6EF-348A-0149-80CA-82ED46EEF69C}"/>
                  </a:ext>
                </a:extLst>
              </p:cNvPr>
              <p:cNvSpPr txBox="1"/>
              <p:nvPr/>
            </p:nvSpPr>
            <p:spPr>
              <a:xfrm>
                <a:off x="479501" y="2331628"/>
                <a:ext cx="2018372" cy="830997"/>
              </a:xfrm>
              <a:prstGeom prst="rect">
                <a:avLst/>
              </a:prstGeom>
              <a:noFill/>
              <a:ln w="25400">
                <a:solidFill>
                  <a:schemeClr val="tx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TOP 3</a:t>
                </a:r>
              </a:p>
              <a:p>
                <a:r>
                  <a:rPr kumimoji="1" lang="en-US" altLang="ko-KR" sz="1200" dirty="0"/>
                  <a:t>1. Hotel</a:t>
                </a:r>
              </a:p>
              <a:p>
                <a:r>
                  <a:rPr kumimoji="1" lang="en-US" altLang="ko-KR" sz="1200" dirty="0"/>
                  <a:t>2. Resort</a:t>
                </a:r>
              </a:p>
              <a:p>
                <a:r>
                  <a:rPr kumimoji="1" lang="en-US" altLang="ko-KR" sz="1200" dirty="0"/>
                  <a:t>3. Guest House</a:t>
                </a:r>
                <a:endParaRPr kumimoji="1" lang="ko-KR" altLang="en-US" sz="1200" dirty="0"/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xmlns="" id="{BC8AE79C-376E-D644-A9E7-3129A738151A}"/>
                </a:ext>
              </a:extLst>
            </p:cNvPr>
            <p:cNvGrpSpPr/>
            <p:nvPr/>
          </p:nvGrpSpPr>
          <p:grpSpPr>
            <a:xfrm>
              <a:off x="635616" y="3228044"/>
              <a:ext cx="2471854" cy="1319865"/>
              <a:chOff x="434896" y="1865061"/>
              <a:chExt cx="2471854" cy="1319865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C092DCAC-BC0E-7B43-A785-8AD9A7909C08}"/>
                  </a:ext>
                </a:extLst>
              </p:cNvPr>
              <p:cNvSpPr txBox="1"/>
              <p:nvPr/>
            </p:nvSpPr>
            <p:spPr>
              <a:xfrm>
                <a:off x="434896" y="1865061"/>
                <a:ext cx="247185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MOST common type of journey</a:t>
                </a:r>
              </a:p>
              <a:p>
                <a:r>
                  <a:rPr kumimoji="1" lang="en-US" altLang="ko-KR" sz="1200" dirty="0"/>
                  <a:t>In Boracay 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xmlns="" id="{F107DD7E-788E-A34E-B235-614D47B4EB93}"/>
                  </a:ext>
                </a:extLst>
              </p:cNvPr>
              <p:cNvSpPr txBox="1"/>
              <p:nvPr/>
            </p:nvSpPr>
            <p:spPr>
              <a:xfrm>
                <a:off x="479501" y="2353929"/>
                <a:ext cx="2018372" cy="830997"/>
              </a:xfrm>
              <a:prstGeom prst="rect">
                <a:avLst/>
              </a:prstGeom>
              <a:noFill/>
              <a:ln w="25400">
                <a:solidFill>
                  <a:schemeClr val="tx2">
                    <a:lumMod val="75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/>
                  <a:t>TOP 3</a:t>
                </a:r>
              </a:p>
              <a:p>
                <a:r>
                  <a:rPr kumimoji="1" lang="en-US" altLang="ko-KR" sz="1200" dirty="0"/>
                  <a:t>1. Couple</a:t>
                </a:r>
              </a:p>
              <a:p>
                <a:r>
                  <a:rPr kumimoji="1" lang="en-US" altLang="ko-KR" sz="1200" dirty="0"/>
                  <a:t>2. Friend</a:t>
                </a:r>
              </a:p>
              <a:p>
                <a:r>
                  <a:rPr kumimoji="1" lang="en-US" altLang="ko-KR" sz="1200" dirty="0"/>
                  <a:t>3. Family</a:t>
                </a:r>
                <a:endParaRPr kumimoji="1" lang="ko-KR" altLang="en-US" sz="1200" dirty="0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CEDC2D91-9F68-9942-878D-89AFEFA2FDAF}"/>
                </a:ext>
              </a:extLst>
            </p:cNvPr>
            <p:cNvSpPr txBox="1"/>
            <p:nvPr/>
          </p:nvSpPr>
          <p:spPr>
            <a:xfrm>
              <a:off x="3798299" y="3458876"/>
              <a:ext cx="6367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4000" b="1" dirty="0"/>
                <a:t>…</a:t>
              </a:r>
              <a:endParaRPr kumimoji="1" lang="ko-KR" altLang="en-US" b="1" dirty="0"/>
            </a:p>
          </p:txBody>
        </p:sp>
      </p:grpSp>
      <p:pic>
        <p:nvPicPr>
          <p:cNvPr id="24" name="그림 23">
            <a:extLst>
              <a:ext uri="{FF2B5EF4-FFF2-40B4-BE49-F238E27FC236}">
                <a16:creationId xmlns:a16="http://schemas.microsoft.com/office/drawing/2014/main" xmlns="" id="{DDC0D9FF-B514-C747-A657-CE5A41CAD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362" y="2510789"/>
            <a:ext cx="3773241" cy="3767345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6A7462F9-16A7-804E-A33B-08FA69EB2784}"/>
              </a:ext>
            </a:extLst>
          </p:cNvPr>
          <p:cNvGrpSpPr/>
          <p:nvPr/>
        </p:nvGrpSpPr>
        <p:grpSpPr>
          <a:xfrm>
            <a:off x="6913077" y="1225722"/>
            <a:ext cx="4182386" cy="2340866"/>
            <a:chOff x="7768669" y="2017461"/>
            <a:chExt cx="4182386" cy="234086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285CEFD1-5924-8F48-9FA9-390E3B6C9594}"/>
                </a:ext>
              </a:extLst>
            </p:cNvPr>
            <p:cNvSpPr txBox="1"/>
            <p:nvPr/>
          </p:nvSpPr>
          <p:spPr>
            <a:xfrm>
              <a:off x="7768669" y="2017461"/>
              <a:ext cx="41823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000" dirty="0"/>
                <a:t>MOST common type of journey</a:t>
              </a:r>
            </a:p>
            <a:p>
              <a:r>
                <a:rPr kumimoji="1" lang="en-US" altLang="ko-KR" sz="2000" dirty="0"/>
                <a:t>In Philippine Boracay </a:t>
              </a:r>
              <a:endParaRPr kumimoji="1" lang="ko-KR" altLang="en-US" sz="20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FE826FD3-77FC-8A4B-A96B-4FE8E6804797}"/>
                </a:ext>
              </a:extLst>
            </p:cNvPr>
            <p:cNvSpPr txBox="1"/>
            <p:nvPr/>
          </p:nvSpPr>
          <p:spPr>
            <a:xfrm>
              <a:off x="7820716" y="2788667"/>
              <a:ext cx="3958689" cy="1569660"/>
            </a:xfrm>
            <a:prstGeom prst="rect">
              <a:avLst/>
            </a:prstGeom>
            <a:noFill/>
            <a:ln w="25400">
              <a:solidFill>
                <a:schemeClr val="tx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R" sz="2400" dirty="0"/>
                <a:t>TOP 3</a:t>
              </a:r>
            </a:p>
            <a:p>
              <a:r>
                <a:rPr kumimoji="1" lang="en-US" altLang="ko-KR" sz="2400" dirty="0"/>
                <a:t>1. Couple</a:t>
              </a:r>
            </a:p>
            <a:p>
              <a:r>
                <a:rPr kumimoji="1" lang="en-US" altLang="ko-KR" sz="2400" dirty="0"/>
                <a:t>2. Friend</a:t>
              </a:r>
            </a:p>
            <a:p>
              <a:r>
                <a:rPr kumimoji="1" lang="en-US" altLang="ko-KR" sz="2400" dirty="0"/>
                <a:t>3. Family</a:t>
              </a:r>
              <a:endParaRPr kumimoji="1" lang="ko-KR" altLang="en-US" sz="24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xmlns="" id="{720F65E0-3BC7-A341-B91C-25F9D8021B30}"/>
              </a:ext>
            </a:extLst>
          </p:cNvPr>
          <p:cNvGrpSpPr/>
          <p:nvPr/>
        </p:nvGrpSpPr>
        <p:grpSpPr>
          <a:xfrm>
            <a:off x="6913077" y="3785834"/>
            <a:ext cx="4182386" cy="2340866"/>
            <a:chOff x="7768669" y="2017461"/>
            <a:chExt cx="4182386" cy="234086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B1628D9F-2D0F-5E48-9B3B-51C389889B0F}"/>
                </a:ext>
              </a:extLst>
            </p:cNvPr>
            <p:cNvSpPr txBox="1"/>
            <p:nvPr/>
          </p:nvSpPr>
          <p:spPr>
            <a:xfrm>
              <a:off x="7768669" y="2017461"/>
              <a:ext cx="41823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000" dirty="0"/>
                <a:t>MOST common type of journey</a:t>
              </a:r>
            </a:p>
            <a:p>
              <a:r>
                <a:rPr kumimoji="1" lang="en-US" altLang="ko-KR" sz="2000" dirty="0"/>
                <a:t>In Japan Osaka</a:t>
              </a:r>
              <a:endParaRPr kumimoji="1" lang="ko-KR" altLang="en-US" sz="2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A02FD75C-0F47-3144-A6A0-8509C97BF865}"/>
                </a:ext>
              </a:extLst>
            </p:cNvPr>
            <p:cNvSpPr txBox="1"/>
            <p:nvPr/>
          </p:nvSpPr>
          <p:spPr>
            <a:xfrm>
              <a:off x="7820716" y="2788667"/>
              <a:ext cx="3958689" cy="1569660"/>
            </a:xfrm>
            <a:prstGeom prst="rect">
              <a:avLst/>
            </a:prstGeom>
            <a:noFill/>
            <a:ln w="25400">
              <a:solidFill>
                <a:schemeClr val="tx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R" sz="2400" dirty="0"/>
                <a:t>TOP 3</a:t>
              </a:r>
            </a:p>
            <a:p>
              <a:r>
                <a:rPr kumimoji="1" lang="en-US" altLang="ko-KR" sz="2400" dirty="0"/>
                <a:t>1. Friend</a:t>
              </a:r>
            </a:p>
            <a:p>
              <a:r>
                <a:rPr kumimoji="1" lang="en-US" altLang="ko-KR" sz="2400" dirty="0"/>
                <a:t>2. Business</a:t>
              </a:r>
            </a:p>
            <a:p>
              <a:r>
                <a:rPr kumimoji="1" lang="en-US" altLang="ko-KR" sz="2400" dirty="0"/>
                <a:t>3. Family</a:t>
              </a:r>
              <a:endParaRPr kumimoji="1" lang="ko-KR" altLang="en-US" sz="2400" dirty="0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50FDAB6E-5CF3-1A44-9A52-DF7CC5FBA19D}"/>
              </a:ext>
            </a:extLst>
          </p:cNvPr>
          <p:cNvSpPr txBox="1"/>
          <p:nvPr/>
        </p:nvSpPr>
        <p:spPr>
          <a:xfrm>
            <a:off x="8685913" y="5924191"/>
            <a:ext cx="636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b="1" dirty="0"/>
              <a:t>…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00165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1C25652-5B75-C74B-954E-A0C1C40216E8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Detailed Functionalities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xmlns="" id="{E7851F78-6404-5F40-98C9-5997AE193755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xmlns="" id="{A6B600B9-AD63-E641-8DCD-607D1733C3A0}"/>
              </a:ext>
            </a:extLst>
          </p:cNvPr>
          <p:cNvSpPr txBox="1">
            <a:spLocks/>
          </p:cNvSpPr>
          <p:nvPr/>
        </p:nvSpPr>
        <p:spPr>
          <a:xfrm>
            <a:off x="296107" y="2141035"/>
            <a:ext cx="11599786" cy="284403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Users can input the ‘Month’</a:t>
            </a: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when they want to travel.</a:t>
            </a:r>
            <a:b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endParaRPr lang="en-US" altLang="ko-KR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Users can get the top 3 ranked popular city in that period.</a:t>
            </a:r>
            <a:b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endParaRPr lang="en-US" altLang="ko-KR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19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Users can get recommendation  about the most popular type of accommodation in the top 3 city.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/>
            </a:r>
            <a:b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endParaRPr lang="en-US" altLang="ko-KR" sz="20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en-US" altLang="ko-KR" sz="20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Users can get recommendation  about the most common type of journey in the top 3 city.</a:t>
            </a:r>
          </a:p>
        </p:txBody>
      </p:sp>
    </p:spTree>
    <p:extLst>
      <p:ext uri="{BB962C8B-B14F-4D97-AF65-F5344CB8AC3E}">
        <p14:creationId xmlns:p14="http://schemas.microsoft.com/office/powerpoint/2010/main" val="3889635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1C25652-5B75-C74B-954E-A0C1C40216E8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Intermediate Results</a:t>
            </a:r>
            <a:endParaRPr kumimoji="1" lang="ko-KR" altLang="en-US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xmlns="" id="{E7851F78-6404-5F40-98C9-5997AE193755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210ED03C-7B6A-094A-BC7B-E2C1FE4DF515}"/>
              </a:ext>
            </a:extLst>
          </p:cNvPr>
          <p:cNvGrpSpPr/>
          <p:nvPr/>
        </p:nvGrpSpPr>
        <p:grpSpPr>
          <a:xfrm>
            <a:off x="1205018" y="2310788"/>
            <a:ext cx="4388528" cy="2783912"/>
            <a:chOff x="669686" y="1519052"/>
            <a:chExt cx="4388528" cy="278391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F8EA6620-0842-A645-9B78-E31CB0800443}"/>
                </a:ext>
              </a:extLst>
            </p:cNvPr>
            <p:cNvSpPr/>
            <p:nvPr/>
          </p:nvSpPr>
          <p:spPr>
            <a:xfrm>
              <a:off x="669686" y="1728439"/>
              <a:ext cx="4388528" cy="25745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  <a:p>
              <a:endParaRPr lang="en-US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  <a:p>
              <a:r>
                <a:rPr lang="en-US" altLang="ko-KR" dirty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ACCOMMODATION_ID (PK</a:t>
              </a:r>
              <a:r>
                <a:rPr lang="en-US" altLang="ko-KR" dirty="0" smtClean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)</a:t>
              </a:r>
            </a:p>
            <a:p>
              <a:r>
                <a:rPr lang="en-US" altLang="ko-KR" dirty="0" smtClean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ACCOMMODATION_NAME</a:t>
              </a:r>
              <a:endParaRPr lang="en-US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ACCOMMODATION_TYPE</a:t>
              </a:r>
              <a:endParaRPr lang="en-US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  <a:p>
              <a:r>
                <a:rPr lang="en-US" altLang="ko-KR" dirty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COUNTRY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CITY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USERS_RATE</a:t>
              </a:r>
            </a:p>
            <a:p>
              <a:endParaRPr lang="en-US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  <p:sp>
          <p:nvSpPr>
            <p:cNvPr id="32" name="사각형: 둥근 모서리 8">
              <a:extLst>
                <a:ext uri="{FF2B5EF4-FFF2-40B4-BE49-F238E27FC236}">
                  <a16:creationId xmlns:a16="http://schemas.microsoft.com/office/drawing/2014/main" xmlns="" id="{FB1F0365-7ECF-9440-BF99-9AD7CE893559}"/>
                </a:ext>
              </a:extLst>
            </p:cNvPr>
            <p:cNvSpPr/>
            <p:nvPr/>
          </p:nvSpPr>
          <p:spPr>
            <a:xfrm>
              <a:off x="829267" y="1519052"/>
              <a:ext cx="2533095" cy="454714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ACCOMMODATION</a:t>
              </a:r>
              <a:endParaRPr lang="ko-KR" altLang="en-US" b="1" dirty="0"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xmlns="" id="{BC0BF9D0-91A4-674B-B722-F05AFCD25668}"/>
              </a:ext>
            </a:extLst>
          </p:cNvPr>
          <p:cNvGrpSpPr/>
          <p:nvPr/>
        </p:nvGrpSpPr>
        <p:grpSpPr>
          <a:xfrm>
            <a:off x="6394268" y="2641053"/>
            <a:ext cx="3533313" cy="2171294"/>
            <a:chOff x="2101048" y="4336038"/>
            <a:chExt cx="3533313" cy="2171294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6B189CA1-FB4F-4544-9702-1D44C1BF02EB}"/>
                </a:ext>
              </a:extLst>
            </p:cNvPr>
            <p:cNvSpPr/>
            <p:nvPr/>
          </p:nvSpPr>
          <p:spPr>
            <a:xfrm>
              <a:off x="2101048" y="4554245"/>
              <a:ext cx="3533313" cy="19530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  <a:p>
              <a:endParaRPr lang="en-US" altLang="ko-KR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  <a:p>
              <a:r>
                <a:rPr lang="en-US" altLang="ko-KR" dirty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COMMENT_ID(PK)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COMMENT_DATE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JOURNEY_TYPE</a:t>
              </a:r>
            </a:p>
            <a:p>
              <a:r>
                <a:rPr lang="en-US" altLang="ko-KR" dirty="0">
                  <a:solidFill>
                    <a:schemeClr val="tx1"/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ACCOMMODATION_ID (FK)</a:t>
              </a:r>
            </a:p>
            <a:p>
              <a:endParaRPr lang="ko-KR" altLang="en-US" dirty="0">
                <a:solidFill>
                  <a:schemeClr val="tx1"/>
                </a:solidFill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  <p:sp>
          <p:nvSpPr>
            <p:cNvPr id="35" name="사각형: 둥근 모서리 6">
              <a:extLst>
                <a:ext uri="{FF2B5EF4-FFF2-40B4-BE49-F238E27FC236}">
                  <a16:creationId xmlns:a16="http://schemas.microsoft.com/office/drawing/2014/main" xmlns="" id="{080AC256-DC10-A447-96E8-8AE2F7A50063}"/>
                </a:ext>
              </a:extLst>
            </p:cNvPr>
            <p:cNvSpPr/>
            <p:nvPr/>
          </p:nvSpPr>
          <p:spPr>
            <a:xfrm>
              <a:off x="2294084" y="4336038"/>
              <a:ext cx="1748901" cy="43668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Nanum Gothic" panose="020D0604000000000000" pitchFamily="34" charset="-127"/>
                  <a:ea typeface="Nanum Gothic" panose="020D0604000000000000" pitchFamily="34" charset="-127"/>
                </a:rPr>
                <a:t>COMMENT</a:t>
              </a:r>
              <a:endParaRPr lang="ko-KR" altLang="en-US" b="1" dirty="0"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5205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400</Words>
  <Application>Microsoft Office PowerPoint</Application>
  <PresentationFormat>사용자 지정</PresentationFormat>
  <Paragraphs>148</Paragraphs>
  <Slides>11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Intermediate Proposal: DBMS in Booking.com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안인균</dc:creator>
  <cp:lastModifiedBy>최원호</cp:lastModifiedBy>
  <cp:revision>29</cp:revision>
  <dcterms:created xsi:type="dcterms:W3CDTF">2019-04-27T08:37:16Z</dcterms:created>
  <dcterms:modified xsi:type="dcterms:W3CDTF">2019-04-29T12:20:30Z</dcterms:modified>
</cp:coreProperties>
</file>

<file path=docProps/thumbnail.jpeg>
</file>